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7" r:id="rId5"/>
    <p:sldId id="331" r:id="rId6"/>
    <p:sldId id="295" r:id="rId7"/>
    <p:sldId id="335" r:id="rId8"/>
    <p:sldId id="326" r:id="rId9"/>
    <p:sldId id="327" r:id="rId10"/>
    <p:sldId id="328" r:id="rId11"/>
    <p:sldId id="329" r:id="rId12"/>
    <p:sldId id="332" r:id="rId13"/>
    <p:sldId id="330" r:id="rId14"/>
    <p:sldId id="333" r:id="rId15"/>
    <p:sldId id="334" r:id="rId16"/>
    <p:sldId id="321" r:id="rId17"/>
    <p:sldId id="320" r:id="rId18"/>
    <p:sldId id="313" r:id="rId19"/>
    <p:sldId id="303" r:id="rId20"/>
    <p:sldId id="322" r:id="rId21"/>
    <p:sldId id="323" r:id="rId22"/>
    <p:sldId id="324" r:id="rId23"/>
    <p:sldId id="28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1EC729-8C0E-4794-80ED-3CE86C5463EB}" type="datetimeFigureOut">
              <a:rPr lang="en-US" smtClean="0"/>
              <a:pPr/>
              <a:t>4/16/2023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extLst>
      <p:ext uri="{BB962C8B-B14F-4D97-AF65-F5344CB8AC3E}">
        <p14:creationId xmlns:p14="http://schemas.microsoft.com/office/powerpoint/2010/main" xmlns="" val="137974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4/16/2023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4/16/2023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4/16/2023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4/16/2023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4/16/2023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4/16/2023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ncredible%20Facts%20About%20The%20Planets%20In%20Our%20Solar%20System%20|%20Zenith%20Compilation%20|%20Spar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58477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 March </a:t>
            </a:r>
            <a:r>
              <a:rPr lang="en-US" sz="3200" b="1" dirty="0" smtClean="0">
                <a:solidFill>
                  <a:srgbClr val="FFFF00"/>
                </a:solidFill>
                <a:latin typeface="Times New Roman" pitchFamily="18" charset="0"/>
                <a:cs typeface="Times New Roman" pitchFamily="18" charset="0"/>
              </a:rPr>
              <a:t>20-24</a:t>
            </a:r>
            <a:endParaRPr lang="en-US" sz="3200" b="1" dirty="0">
              <a:solidFill>
                <a:srgbClr val="FFFF00"/>
              </a:solidFill>
              <a:latin typeface="Times New Roman" pitchFamily="18" charset="0"/>
              <a:cs typeface="Times New Roman" pitchFamily="18" charset="0"/>
            </a:endParaRPr>
          </a:p>
        </p:txBody>
      </p:sp>
      <p:sp>
        <p:nvSpPr>
          <p:cNvPr id="7" name="TextBox 6"/>
          <p:cNvSpPr txBox="1"/>
          <p:nvPr/>
        </p:nvSpPr>
        <p:spPr>
          <a:xfrm>
            <a:off x="6324600" y="4800600"/>
            <a:ext cx="2590800" cy="1200329"/>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Solar System and Beyond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3F16B35-5793-4372-96B7-A9B958083437}"/>
              </a:ext>
            </a:extLst>
          </p:cNvPr>
          <p:cNvPicPr>
            <a:picLocks noChangeAspect="1"/>
          </p:cNvPicPr>
          <p:nvPr/>
        </p:nvPicPr>
        <p:blipFill rotWithShape="1">
          <a:blip r:embed="rId3" cstate="print"/>
          <a:srcRect l="34166" t="15926" r="16667" b="10000"/>
          <a:stretch/>
        </p:blipFill>
        <p:spPr>
          <a:xfrm>
            <a:off x="1295400" y="457200"/>
            <a:ext cx="6774180" cy="5740831"/>
          </a:xfrm>
          <a:prstGeom prst="rect">
            <a:avLst/>
          </a:prstGeom>
        </p:spPr>
      </p:pic>
    </p:spTree>
    <p:extLst>
      <p:ext uri="{BB962C8B-B14F-4D97-AF65-F5344CB8AC3E}">
        <p14:creationId xmlns:p14="http://schemas.microsoft.com/office/powerpoint/2010/main" xmlns="" val="319408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 Reasons Earth Is Uniquely Equipped for Life - Owlcation">
            <a:extLst>
              <a:ext uri="{FF2B5EF4-FFF2-40B4-BE49-F238E27FC236}">
                <a16:creationId xmlns:a16="http://schemas.microsoft.com/office/drawing/2014/main" xmlns="" id="{B8DFED21-2D0B-4772-8A6A-2E77E58B435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3100" y="1219200"/>
            <a:ext cx="5257800" cy="5257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33DB7700-F7B3-4B22-9B3C-744C000E6A8A}"/>
              </a:ext>
            </a:extLst>
          </p:cNvPr>
          <p:cNvSpPr txBox="1"/>
          <p:nvPr/>
        </p:nvSpPr>
        <p:spPr>
          <a:xfrm>
            <a:off x="2057400" y="304800"/>
            <a:ext cx="6477000" cy="707886"/>
          </a:xfrm>
          <a:prstGeom prst="rect">
            <a:avLst/>
          </a:prstGeom>
          <a:noFill/>
        </p:spPr>
        <p:txBody>
          <a:bodyPr wrap="square" rtlCol="0">
            <a:spAutoFit/>
          </a:bodyPr>
          <a:lstStyle/>
          <a:p>
            <a:r>
              <a:rPr lang="en-US" sz="4000" dirty="0"/>
              <a:t>Ability to Support Life</a:t>
            </a:r>
          </a:p>
        </p:txBody>
      </p:sp>
    </p:spTree>
    <p:extLst>
      <p:ext uri="{BB962C8B-B14F-4D97-AF65-F5344CB8AC3E}">
        <p14:creationId xmlns:p14="http://schemas.microsoft.com/office/powerpoint/2010/main" xmlns="" val="7810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29386C-922A-4734-9980-E65F76866904}"/>
              </a:ext>
            </a:extLst>
          </p:cNvPr>
          <p:cNvSpPr/>
          <p:nvPr/>
        </p:nvSpPr>
        <p:spPr>
          <a:xfrm>
            <a:off x="1371600" y="1066800"/>
            <a:ext cx="7239000" cy="1938992"/>
          </a:xfrm>
          <a:prstGeom prst="rect">
            <a:avLst/>
          </a:prstGeom>
        </p:spPr>
        <p:txBody>
          <a:bodyPr wrap="square">
            <a:spAutoFit/>
          </a:bodyPr>
          <a:lstStyle/>
          <a:p>
            <a:r>
              <a:rPr lang="en-US" sz="4000" b="1" dirty="0">
                <a:solidFill>
                  <a:srgbClr val="030303"/>
                </a:solidFill>
                <a:latin typeface="YouTube Sans"/>
              </a:rPr>
              <a:t>Incredible Facts About The Planets In Our Solar System | Zenith Compilation | Spark</a:t>
            </a:r>
            <a:endParaRPr lang="en-US" sz="4000" b="1" i="0" dirty="0">
              <a:solidFill>
                <a:srgbClr val="030303"/>
              </a:solidFill>
              <a:effectLst/>
              <a:latin typeface="YouTube Sans"/>
            </a:endParaRPr>
          </a:p>
        </p:txBody>
      </p:sp>
      <p:sp>
        <p:nvSpPr>
          <p:cNvPr id="3" name="TextBox 2">
            <a:extLst>
              <a:ext uri="{FF2B5EF4-FFF2-40B4-BE49-F238E27FC236}">
                <a16:creationId xmlns:a16="http://schemas.microsoft.com/office/drawing/2014/main" xmlns="" id="{7061CF99-A5E9-4026-8A22-77523F9E0E17}"/>
              </a:ext>
            </a:extLst>
          </p:cNvPr>
          <p:cNvSpPr txBox="1"/>
          <p:nvPr/>
        </p:nvSpPr>
        <p:spPr>
          <a:xfrm>
            <a:off x="3505200" y="3852209"/>
            <a:ext cx="1905000" cy="369332"/>
          </a:xfrm>
          <a:prstGeom prst="rect">
            <a:avLst/>
          </a:prstGeom>
          <a:noFill/>
        </p:spPr>
        <p:txBody>
          <a:bodyPr wrap="square" rtlCol="0">
            <a:spAutoFit/>
          </a:bodyPr>
          <a:lstStyle/>
          <a:p>
            <a:r>
              <a:rPr lang="en-US" dirty="0">
                <a:hlinkClick r:id="rId3" action="ppaction://hlinkfile"/>
              </a:rPr>
              <a:t>Click for video</a:t>
            </a:r>
            <a:endParaRPr lang="en-US" dirty="0"/>
          </a:p>
        </p:txBody>
      </p:sp>
    </p:spTree>
    <p:extLst>
      <p:ext uri="{BB962C8B-B14F-4D97-AF65-F5344CB8AC3E}">
        <p14:creationId xmlns:p14="http://schemas.microsoft.com/office/powerpoint/2010/main" xmlns="" val="354184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e easiest way to think about the atmosphere above our planet is to imagine an invisible shield that protects our planet from all the bad stuff that floats around in the universe."/>
          <p:cNvPicPr>
            <a:picLocks noChangeAspect="1" noChangeArrowheads="1"/>
          </p:cNvPicPr>
          <p:nvPr/>
        </p:nvPicPr>
        <p:blipFill>
          <a:blip r:embed="rId3" cstate="print"/>
          <a:srcRect/>
          <a:stretch>
            <a:fillRect/>
          </a:stretch>
        </p:blipFill>
        <p:spPr bwMode="auto">
          <a:xfrm>
            <a:off x="1066800" y="228600"/>
            <a:ext cx="6934200" cy="624078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shows what happens to the suns energy after it enters the atmosph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8m3l10image3.jpg"/>
          <p:cNvPicPr>
            <a:picLocks noChangeAspect="1"/>
          </p:cNvPicPr>
          <p:nvPr/>
        </p:nvPicPr>
        <p:blipFill>
          <a:blip r:embed="rId3" cstate="print"/>
          <a:stretch>
            <a:fillRect/>
          </a:stretch>
        </p:blipFill>
        <p:spPr>
          <a:xfrm>
            <a:off x="1447800" y="762000"/>
            <a:ext cx="6527302" cy="47672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Figure 3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4-06.gif"/>
          <p:cNvPicPr>
            <a:picLocks noChangeAspect="1"/>
          </p:cNvPicPr>
          <p:nvPr/>
        </p:nvPicPr>
        <p:blipFill>
          <a:blip r:embed="rId3" cstate="print"/>
          <a:stretch>
            <a:fillRect/>
          </a:stretch>
        </p:blipFill>
        <p:spPr>
          <a:xfrm>
            <a:off x="1066800" y="838200"/>
            <a:ext cx="6957391" cy="48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EEEEEE"/>
                </a:solidFill>
                <a:effectLst/>
                <a:latin typeface="YouTube Noto"/>
                <a:cs typeface="Arial" pitchFamily="34" charset="0"/>
              </a:rPr>
              <a:t/>
            </a: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4" name="AutoShape 2" descr="Boiling water in a heated vessel undergoing conduction, convection, and rad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heat-transfer-methods-1-768x560.jpg"/>
          <p:cNvPicPr>
            <a:picLocks noChangeAspect="1"/>
          </p:cNvPicPr>
          <p:nvPr/>
        </p:nvPicPr>
        <p:blipFill>
          <a:blip r:embed="rId3" cstate="print"/>
          <a:stretch>
            <a:fillRect/>
          </a:stretch>
        </p:blipFill>
        <p:spPr>
          <a:xfrm>
            <a:off x="838200" y="609600"/>
            <a:ext cx="7315200" cy="533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Modes of heat transf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Global wind belts inculding hadley cells, mid-latitude cells, polar cells, polar easteries, polar front, westerlies, trade winds, and equatorial low wi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adley-Cell_0.jpg"/>
          <p:cNvPicPr>
            <a:picLocks noChangeAspect="1"/>
          </p:cNvPicPr>
          <p:nvPr/>
        </p:nvPicPr>
        <p:blipFill>
          <a:blip r:embed="rId3" cstate="print"/>
          <a:stretch>
            <a:fillRect/>
          </a:stretch>
        </p:blipFill>
        <p:spPr>
          <a:xfrm>
            <a:off x="3733800" y="838200"/>
            <a:ext cx="4922916" cy="4267200"/>
          </a:xfrm>
          <a:prstGeom prst="rect">
            <a:avLst/>
          </a:prstGeom>
        </p:spPr>
      </p:pic>
      <p:sp>
        <p:nvSpPr>
          <p:cNvPr id="6" name="Rectangle 5"/>
          <p:cNvSpPr/>
          <p:nvPr/>
        </p:nvSpPr>
        <p:spPr>
          <a:xfrm>
            <a:off x="304800" y="533400"/>
            <a:ext cx="3200400" cy="5632311"/>
          </a:xfrm>
          <a:prstGeom prst="rect">
            <a:avLst/>
          </a:prstGeom>
        </p:spPr>
        <p:txBody>
          <a:bodyPr wrap="square">
            <a:spAutoFit/>
          </a:bodyPr>
          <a:lstStyle/>
          <a:p>
            <a:pPr fontAlgn="base"/>
            <a:r>
              <a:rPr lang="en-US" b="1" dirty="0"/>
              <a:t>Global Wind Explained</a:t>
            </a:r>
          </a:p>
          <a:p>
            <a:pPr fontAlgn="base"/>
            <a:r>
              <a:rPr lang="en-US" dirty="0"/>
              <a:t>The illustration below portrays the global wind belts, three in each hemisphere. Note that the U.S. lies primarily in the Westerly Wind Belt with prevailing winds from the west. Each of these wind belts represents a "cell" that circulates air through the atmosphere from the surface to high altitudes and back again. The cells on either side of the Equator are called Hadley cells and give rise to the Trade Winds at Earth's surface. How do we explain this pattern of global winds and how does it influence precipitation?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hoto obtained from  quizlet com website"/>
          <p:cNvPicPr>
            <a:picLocks noChangeAspect="1" noChangeArrowheads="1"/>
          </p:cNvPicPr>
          <p:nvPr/>
        </p:nvPicPr>
        <p:blipFill>
          <a:blip r:embed="rId3" cstate="print"/>
          <a:srcRect/>
          <a:stretch>
            <a:fillRect/>
          </a:stretch>
        </p:blipFill>
        <p:spPr bwMode="auto">
          <a:xfrm>
            <a:off x="1295400" y="609600"/>
            <a:ext cx="6667500" cy="52387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379611"/>
            <a:ext cx="4114800" cy="707886"/>
          </a:xfrm>
          <a:prstGeom prst="rect">
            <a:avLst/>
          </a:prstGeom>
          <a:noFill/>
        </p:spPr>
        <p:txBody>
          <a:bodyPr wrap="square" rtlCol="0">
            <a:spAutoFit/>
          </a:bodyPr>
          <a:lstStyle/>
          <a:p>
            <a:r>
              <a:rPr lang="en-US" sz="4000" dirty="0">
                <a:latin typeface="Arial Black" pitchFamily="34" charset="0"/>
              </a:rPr>
              <a:t>March </a:t>
            </a:r>
            <a:r>
              <a:rPr lang="en-US" sz="4000" dirty="0" smtClean="0">
                <a:latin typeface="Arial Black" pitchFamily="34" charset="0"/>
              </a:rPr>
              <a:t>20-24</a:t>
            </a:r>
            <a:endParaRPr lang="en-US" sz="4000" dirty="0">
              <a:latin typeface="Arial Black" pitchFamily="34" charset="0"/>
            </a:endParaRPr>
          </a:p>
        </p:txBody>
      </p:sp>
      <p:sp>
        <p:nvSpPr>
          <p:cNvPr id="3" name="Rectangle 2">
            <a:extLst>
              <a:ext uri="{FF2B5EF4-FFF2-40B4-BE49-F238E27FC236}">
                <a16:creationId xmlns:a16="http://schemas.microsoft.com/office/drawing/2014/main" xmlns="" id="{B452E9B4-0CE3-4C90-8BCF-DAACFACC8DFD}"/>
              </a:ext>
            </a:extLst>
          </p:cNvPr>
          <p:cNvSpPr/>
          <p:nvPr/>
        </p:nvSpPr>
        <p:spPr>
          <a:xfrm>
            <a:off x="685800" y="4267200"/>
            <a:ext cx="7620000" cy="1200329"/>
          </a:xfrm>
          <a:prstGeom prst="rect">
            <a:avLst/>
          </a:prstGeom>
        </p:spPr>
        <p:txBody>
          <a:bodyPr wrap="square">
            <a:spAutoFit/>
          </a:bodyPr>
          <a:lstStyle/>
          <a:p>
            <a:r>
              <a:rPr lang="en-US" sz="2400" dirty="0"/>
              <a:t>b. Develop a model to represent the position of the solar system in the Milky Way galaxy and in the known universe. </a:t>
            </a:r>
          </a:p>
        </p:txBody>
      </p:sp>
      <p:sp>
        <p:nvSpPr>
          <p:cNvPr id="5" name="Rectangle 4"/>
          <p:cNvSpPr/>
          <p:nvPr/>
        </p:nvSpPr>
        <p:spPr>
          <a:xfrm>
            <a:off x="685800" y="1295400"/>
            <a:ext cx="7696200" cy="2677656"/>
          </a:xfrm>
          <a:prstGeom prst="rect">
            <a:avLst/>
          </a:prstGeom>
        </p:spPr>
        <p:txBody>
          <a:bodyPr wrap="square">
            <a:spAutoFit/>
          </a:bodyPr>
          <a:lstStyle/>
          <a:p>
            <a:r>
              <a:rPr lang="en-US" sz="2400" dirty="0" smtClean="0"/>
              <a:t>a. Ask questions to determine changes in models of Earth’s position in the solar system, and origins of the universe as evidence that scientific theories change with the addition of new information. (Clarification statement: Students should consider Earth’s position in geocentric and heliocentric models and the Big Bang as it describes the formation of the universe.) </a:t>
            </a:r>
            <a:endParaRPr lang="en-US" sz="2400" dirty="0"/>
          </a:p>
        </p:txBody>
      </p:sp>
    </p:spTree>
    <p:extLst>
      <p:ext uri="{BB962C8B-B14F-4D97-AF65-F5344CB8AC3E}">
        <p14:creationId xmlns:p14="http://schemas.microsoft.com/office/powerpoint/2010/main" xmlns="" val="6361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4E20109-9307-4225-A6B6-FEF264D4FCBA}"/>
              </a:ext>
            </a:extLst>
          </p:cNvPr>
          <p:cNvSpPr/>
          <p:nvPr/>
        </p:nvSpPr>
        <p:spPr>
          <a:xfrm>
            <a:off x="304800" y="457200"/>
            <a:ext cx="8610600" cy="5909310"/>
          </a:xfrm>
          <a:prstGeom prst="rect">
            <a:avLst/>
          </a:prstGeom>
        </p:spPr>
        <p:txBody>
          <a:bodyPr wrap="square">
            <a:spAutoFit/>
          </a:bodyPr>
          <a:lstStyle/>
          <a:p>
            <a:r>
              <a:rPr lang="en-US" u="sng" dirty="0"/>
              <a:t>S6E1. Obtain, evaluate, and communicate information about current scientific views of the universe and how those views evolved</a:t>
            </a:r>
            <a:r>
              <a:rPr lang="en-US" u="sng" dirty="0" smtClean="0"/>
              <a:t>.</a:t>
            </a:r>
          </a:p>
          <a:p>
            <a:endParaRPr lang="en-US" u="sng" dirty="0"/>
          </a:p>
          <a:p>
            <a:r>
              <a:rPr lang="en-US" dirty="0"/>
              <a:t> a. Ask questions to determine changes in models of Earth’s position in the solar system, and origins of the universe as evidence that scientific theories change with the addition of new information. (Clarification statement: Students should consider Earth’s position in geocentric and heliocentric models and the Big Bang as it describes the formation of the universe.) </a:t>
            </a:r>
          </a:p>
          <a:p>
            <a:endParaRPr lang="en-US" dirty="0"/>
          </a:p>
          <a:p>
            <a:r>
              <a:rPr lang="en-US" dirty="0"/>
              <a:t>b. Develop a model to represent the position of the solar system in the Milky Way galaxy and in the known universe. </a:t>
            </a:r>
          </a:p>
          <a:p>
            <a:endParaRPr lang="en-US" dirty="0"/>
          </a:p>
          <a:p>
            <a:r>
              <a:rPr lang="en-US" dirty="0"/>
              <a:t>c. Analyze and interpret data to compare and contrast the planets in our solar system in terms of:  size relative to Earth,  surface and atmospheric features,  relative distance from the sun, and  ability to support life. </a:t>
            </a:r>
          </a:p>
          <a:p>
            <a:endParaRPr lang="en-US" dirty="0"/>
          </a:p>
          <a:p>
            <a:r>
              <a:rPr lang="en-US" dirty="0"/>
              <a:t>d. Develop and use a model to explain the interaction of gravity and inertia that governs the motion of objects in the solar system. </a:t>
            </a:r>
          </a:p>
          <a:p>
            <a:endParaRPr lang="en-US" dirty="0"/>
          </a:p>
          <a:p>
            <a:r>
              <a:rPr lang="en-US" dirty="0"/>
              <a:t>e. Ask questions to compare and contrast the characteristics, composition, and location of comets, asteroids, and meteoroids.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1896375218"/>
              </p:ext>
            </p:extLst>
          </p:nvPr>
        </p:nvGraphicFramePr>
        <p:xfrm>
          <a:off x="144648" y="88878"/>
          <a:ext cx="8923152" cy="6755560"/>
        </p:xfrm>
        <a:graphic>
          <a:graphicData uri="http://schemas.openxmlformats.org/drawingml/2006/table">
            <a:tbl>
              <a:tblPr/>
              <a:tblGrid>
                <a:gridCol w="1487192">
                  <a:extLst>
                    <a:ext uri="{9D8B030D-6E8A-4147-A177-3AD203B41FA5}">
                      <a16:colId xmlns="" xmlns:a16="http://schemas.microsoft.com/office/drawing/2014/main" val="20000"/>
                    </a:ext>
                  </a:extLst>
                </a:gridCol>
                <a:gridCol w="1487192">
                  <a:extLst>
                    <a:ext uri="{9D8B030D-6E8A-4147-A177-3AD203B41FA5}">
                      <a16:colId xmlns="" xmlns:a16="http://schemas.microsoft.com/office/drawing/2014/main" val="20001"/>
                    </a:ext>
                  </a:extLst>
                </a:gridCol>
                <a:gridCol w="1487192">
                  <a:extLst>
                    <a:ext uri="{9D8B030D-6E8A-4147-A177-3AD203B41FA5}">
                      <a16:colId xmlns="" xmlns:a16="http://schemas.microsoft.com/office/drawing/2014/main" val="20002"/>
                    </a:ext>
                  </a:extLst>
                </a:gridCol>
                <a:gridCol w="1487192">
                  <a:extLst>
                    <a:ext uri="{9D8B030D-6E8A-4147-A177-3AD203B41FA5}">
                      <a16:colId xmlns="" xmlns:a16="http://schemas.microsoft.com/office/drawing/2014/main" val="20003"/>
                    </a:ext>
                  </a:extLst>
                </a:gridCol>
                <a:gridCol w="1487192">
                  <a:extLst>
                    <a:ext uri="{9D8B030D-6E8A-4147-A177-3AD203B41FA5}">
                      <a16:colId xmlns="" xmlns:a16="http://schemas.microsoft.com/office/drawing/2014/main" val="20004"/>
                    </a:ext>
                  </a:extLst>
                </a:gridCol>
                <a:gridCol w="1487192">
                  <a:extLst>
                    <a:ext uri="{9D8B030D-6E8A-4147-A177-3AD203B41FA5}">
                      <a16:colId xmlns="" xmlns:a16="http://schemas.microsoft.com/office/drawing/2014/main" val="20005"/>
                    </a:ext>
                  </a:extLst>
                </a:gridCol>
              </a:tblGrid>
              <a:tr h="336358">
                <a:tc>
                  <a:txBody>
                    <a:bodyPr/>
                    <a:lstStyle/>
                    <a:p>
                      <a:pPr marL="0" marR="0" algn="ctr">
                        <a:lnSpc>
                          <a:spcPct val="115000"/>
                        </a:lnSpc>
                        <a:spcBef>
                          <a:spcPts val="0"/>
                        </a:spcBef>
                        <a:spcAft>
                          <a:spcPts val="0"/>
                        </a:spcAft>
                      </a:pPr>
                      <a:endParaRPr lang="en-US" sz="900" dirty="0">
                        <a:latin typeface="Barlow"/>
                        <a:ea typeface="Barlow"/>
                        <a:cs typeface="Barlow"/>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Monday </a:t>
                      </a:r>
                      <a:r>
                        <a:rPr lang="en-US" sz="1100" b="1" dirty="0" smtClean="0">
                          <a:solidFill>
                            <a:srgbClr val="FFFFFF"/>
                          </a:solidFill>
                          <a:latin typeface="Barlow"/>
                          <a:ea typeface="Barlow"/>
                          <a:cs typeface="Barlow"/>
                        </a:rPr>
                        <a:t>20</a:t>
                      </a:r>
                      <a:endParaRPr lang="en-US" sz="1000" dirty="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Tuesday </a:t>
                      </a:r>
                      <a:r>
                        <a:rPr lang="en-US" sz="1100" b="1" dirty="0" smtClean="0">
                          <a:solidFill>
                            <a:srgbClr val="FFFFFF"/>
                          </a:solidFill>
                          <a:latin typeface="Barlow"/>
                          <a:ea typeface="Barlow"/>
                          <a:cs typeface="Barlow"/>
                        </a:rPr>
                        <a:t>21</a:t>
                      </a:r>
                      <a:endParaRPr lang="en-US" sz="1000" dirty="0">
                        <a:latin typeface="Arial"/>
                        <a:ea typeface="Arial"/>
                        <a:cs typeface="Times New Roman"/>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Wednesday </a:t>
                      </a:r>
                      <a:r>
                        <a:rPr lang="en-US" sz="1100" b="1" dirty="0" smtClean="0">
                          <a:solidFill>
                            <a:srgbClr val="FFFFFF"/>
                          </a:solidFill>
                          <a:latin typeface="Barlow"/>
                          <a:ea typeface="Barlow"/>
                          <a:cs typeface="Barlow"/>
                        </a:rPr>
                        <a:t>22</a:t>
                      </a:r>
                      <a:endParaRPr lang="en-US" sz="1000" dirty="0">
                        <a:latin typeface="Arial"/>
                        <a:ea typeface="Arial"/>
                        <a:cs typeface="Times New Roman"/>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Thursday </a:t>
                      </a:r>
                      <a:r>
                        <a:rPr lang="en-US" sz="1100" b="1" dirty="0" smtClean="0">
                          <a:solidFill>
                            <a:srgbClr val="FFFFFF"/>
                          </a:solidFill>
                          <a:latin typeface="Barlow"/>
                          <a:ea typeface="Barlow"/>
                          <a:cs typeface="Barlow"/>
                        </a:rPr>
                        <a:t>23</a:t>
                      </a:r>
                      <a:endParaRPr lang="en-US" sz="1000" dirty="0">
                        <a:latin typeface="Arial"/>
                        <a:ea typeface="Arial"/>
                        <a:cs typeface="Times New Roman"/>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Friday </a:t>
                      </a:r>
                      <a:r>
                        <a:rPr lang="en-US" sz="1100" b="1" dirty="0" smtClean="0">
                          <a:solidFill>
                            <a:srgbClr val="FFFFFF"/>
                          </a:solidFill>
                          <a:latin typeface="Barlow"/>
                          <a:ea typeface="Barlow"/>
                          <a:cs typeface="Barlow"/>
                        </a:rPr>
                        <a:t>24</a:t>
                      </a:r>
                      <a:endParaRPr lang="en-US" sz="1000" dirty="0">
                        <a:latin typeface="Arial"/>
                        <a:ea typeface="Arial"/>
                        <a:cs typeface="Times New Roman"/>
                      </a:endParaRPr>
                    </a:p>
                  </a:txBody>
                  <a:tcPr marL="42333" marR="42333"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0000"/>
                  </a:ext>
                </a:extLst>
              </a:tr>
              <a:tr h="814801">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Focus Standard(s)</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S6E1</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S6E1</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S6E1</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S6E1</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S6E1</a:t>
                      </a:r>
                      <a:endParaRPr lang="en-US" sz="1100" dirty="0" smtClean="0">
                        <a:solidFill>
                          <a:srgbClr val="002060"/>
                        </a:solidFill>
                        <a:latin typeface="Century" pitchFamily="18" charset="0"/>
                        <a:ea typeface="Arial"/>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162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Learning Target(s)</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Geocentric, Heliocentric, Big Bang</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Geocentric, Heliocentric, Big Bang</a:t>
                      </a: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Geocentric, Heliocentric, Big Bang</a:t>
                      </a: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Geocentric, Heliocentric, Big Bang</a:t>
                      </a: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Geocentric, Heliocentric, Big Bang</a:t>
                      </a: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67902">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Opening</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19,20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19,20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19,20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19,20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Chapter 19,20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Workbook Packet</a:t>
                      </a:r>
                    </a:p>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40453">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Work Session</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Textbook p.693-720</a:t>
                      </a: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Textbook p.693-720</a:t>
                      </a:r>
                    </a:p>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Study Guide</a:t>
                      </a:r>
                    </a:p>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Video: Geocentric, heliocentric</a:t>
                      </a: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Textbook p.693-720</a:t>
                      </a:r>
                    </a:p>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Study Guide</a:t>
                      </a:r>
                    </a:p>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Worksheet</a:t>
                      </a:r>
                      <a:r>
                        <a:rPr lang="en-US" sz="1100" baseline="0" dirty="0" smtClean="0">
                          <a:solidFill>
                            <a:srgbClr val="002060"/>
                          </a:solidFill>
                          <a:latin typeface="Century" pitchFamily="18" charset="0"/>
                          <a:ea typeface="Arial"/>
                          <a:cs typeface="Times New Roman"/>
                        </a:rPr>
                        <a:t> Packet</a:t>
                      </a:r>
                    </a:p>
                    <a:p>
                      <a:pPr marL="0" marR="0">
                        <a:lnSpc>
                          <a:spcPct val="115000"/>
                        </a:lnSpc>
                        <a:spcBef>
                          <a:spcPts val="0"/>
                        </a:spcBef>
                        <a:spcAft>
                          <a:spcPts val="0"/>
                        </a:spcAft>
                      </a:pPr>
                      <a:r>
                        <a:rPr lang="en-US" sz="1100" baseline="0" dirty="0" smtClean="0">
                          <a:solidFill>
                            <a:srgbClr val="002060"/>
                          </a:solidFill>
                          <a:latin typeface="Century" pitchFamily="18" charset="0"/>
                          <a:ea typeface="Arial"/>
                          <a:cs typeface="Times New Roman"/>
                        </a:rPr>
                        <a:t>Video: milky way galaxy</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Textbook p.693-720</a:t>
                      </a:r>
                    </a:p>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Worksheet Packet</a:t>
                      </a:r>
                      <a:endParaRPr lang="en-US" sz="1100" dirty="0" smtClean="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Textbook p.693-720</a:t>
                      </a:r>
                    </a:p>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8162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Closing</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Barlow"/>
                          <a:cs typeface="Barlow"/>
                        </a:rPr>
                        <a:t>TOD</a:t>
                      </a:r>
                      <a:endParaRPr lang="en-US" sz="1100" dirty="0" smtClean="0">
                        <a:solidFill>
                          <a:srgbClr val="002060"/>
                        </a:solidFill>
                        <a:latin typeface="Century" pitchFamily="18" charset="0"/>
                        <a:ea typeface="Arial"/>
                        <a:cs typeface="Times New Roman"/>
                      </a:endParaRP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solidFill>
                            <a:srgbClr val="002060"/>
                          </a:solidFill>
                          <a:latin typeface="Century" pitchFamily="18" charset="0"/>
                          <a:ea typeface="Arial"/>
                          <a:cs typeface="Times New Roman"/>
                        </a:rPr>
                        <a:t>Think-Pair-Share</a:t>
                      </a:r>
                    </a:p>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solidFill>
                            <a:srgbClr val="002060"/>
                          </a:solidFill>
                          <a:latin typeface="Century" pitchFamily="18" charset="0"/>
                          <a:ea typeface="Arial"/>
                          <a:cs typeface="Times New Roman"/>
                        </a:rPr>
                        <a:t>Class</a:t>
                      </a:r>
                      <a:r>
                        <a:rPr lang="en-US" sz="1100" baseline="0" dirty="0" smtClean="0">
                          <a:solidFill>
                            <a:srgbClr val="002060"/>
                          </a:solidFill>
                          <a:latin typeface="Century" pitchFamily="18" charset="0"/>
                          <a:ea typeface="Arial"/>
                          <a:cs typeface="Times New Roman"/>
                        </a:rPr>
                        <a:t> Discussion</a:t>
                      </a: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2060"/>
                          </a:solidFill>
                          <a:latin typeface="Century" pitchFamily="18" charset="0"/>
                          <a:ea typeface="Arial"/>
                          <a:cs typeface="Times New Roman"/>
                        </a:rPr>
                        <a:t>Think-Pair-Share</a:t>
                      </a: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09924">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Minor Assignments Due</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67902">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Major Assignments Due</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dot"/>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10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2060"/>
                        </a:solidFill>
                        <a:latin typeface="Century" pitchFamily="18" charset="0"/>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10007"/>
                  </a:ext>
                </a:extLst>
              </a:tr>
              <a:tr h="509924">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Current Relearning &amp; Reassessment Assignments (with due dates)</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FFFF"/>
                      </a:solidFill>
                      <a:prstDash val="dot"/>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900" dirty="0">
                        <a:solidFill>
                          <a:srgbClr val="002060"/>
                        </a:solidFill>
                        <a:latin typeface="Barlow"/>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85084">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Vocabulary</a:t>
                      </a:r>
                      <a:endParaRPr lang="en-US" sz="100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900">
                        <a:latin typeface="Barlow"/>
                        <a:ea typeface="Barlow"/>
                        <a:cs typeface="Barlow"/>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r h="644921">
                <a:tc gridSpan="2">
                  <a:txBody>
                    <a:bodyPr/>
                    <a:lstStyle/>
                    <a:p>
                      <a:pPr marL="0" marR="0" algn="ctr">
                        <a:lnSpc>
                          <a:spcPct val="115000"/>
                        </a:lnSpc>
                        <a:spcBef>
                          <a:spcPts val="0"/>
                        </a:spcBef>
                        <a:spcAft>
                          <a:spcPts val="0"/>
                        </a:spcAft>
                      </a:pPr>
                      <a:r>
                        <a:rPr lang="en-US" sz="1000" b="1" dirty="0">
                          <a:solidFill>
                            <a:srgbClr val="FFFFFF"/>
                          </a:solidFill>
                          <a:latin typeface="Barlow"/>
                          <a:ea typeface="Barlow"/>
                          <a:cs typeface="Barlow"/>
                        </a:rPr>
                        <a:t>Upcoming Major Assignments</a:t>
                      </a:r>
                      <a:endParaRPr lang="en-US" sz="1000" dirty="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1000" dirty="0">
                        <a:latin typeface="Arial"/>
                        <a:ea typeface="Arial"/>
                        <a:cs typeface="Times New Roman"/>
                      </a:endParaRPr>
                    </a:p>
                  </a:txBody>
                  <a:tcPr marL="42333" marR="42333"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All Eight Planets in One Night - Sky &amp; Telescope - Sky &amp; Telescope">
            <a:extLst>
              <a:ext uri="{FF2B5EF4-FFF2-40B4-BE49-F238E27FC236}">
                <a16:creationId xmlns:a16="http://schemas.microsoft.com/office/drawing/2014/main" xmlns="" id="{E63CD4E4-CEBB-43F0-BEF1-1774CB34876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700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lanets in Our Solar System in Order of Size - Universe Today">
            <a:extLst>
              <a:ext uri="{FF2B5EF4-FFF2-40B4-BE49-F238E27FC236}">
                <a16:creationId xmlns:a16="http://schemas.microsoft.com/office/drawing/2014/main" xmlns="" id="{890B6196-2E85-4636-8030-061E8AFD52C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4CCF6C16-A53A-4FCB-B659-BA21A7414BCC}"/>
              </a:ext>
            </a:extLst>
          </p:cNvPr>
          <p:cNvSpPr txBox="1"/>
          <p:nvPr/>
        </p:nvSpPr>
        <p:spPr>
          <a:xfrm>
            <a:off x="3200400" y="304800"/>
            <a:ext cx="4876800" cy="707886"/>
          </a:xfrm>
          <a:prstGeom prst="rect">
            <a:avLst/>
          </a:prstGeom>
          <a:noFill/>
        </p:spPr>
        <p:txBody>
          <a:bodyPr wrap="square" rtlCol="0">
            <a:spAutoFit/>
          </a:bodyPr>
          <a:lstStyle/>
          <a:p>
            <a:r>
              <a:rPr lang="en-US" sz="4000" dirty="0"/>
              <a:t>Relative Size</a:t>
            </a:r>
          </a:p>
        </p:txBody>
      </p:sp>
    </p:spTree>
    <p:extLst>
      <p:ext uri="{BB962C8B-B14F-4D97-AF65-F5344CB8AC3E}">
        <p14:creationId xmlns:p14="http://schemas.microsoft.com/office/powerpoint/2010/main" xmlns="" val="42680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ar system | Definition, Planets, Diagram, Videos, &amp; Facts | Britannica">
            <a:extLst>
              <a:ext uri="{FF2B5EF4-FFF2-40B4-BE49-F238E27FC236}">
                <a16:creationId xmlns:a16="http://schemas.microsoft.com/office/drawing/2014/main" xmlns="" id="{D4D4050E-450B-491A-B8E7-BC72AE0045B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900" y="1676400"/>
            <a:ext cx="7696200" cy="321343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D5A4F862-5FE6-4EC1-A685-395C70E684BD}"/>
              </a:ext>
            </a:extLst>
          </p:cNvPr>
          <p:cNvSpPr txBox="1"/>
          <p:nvPr/>
        </p:nvSpPr>
        <p:spPr>
          <a:xfrm>
            <a:off x="2743200" y="609600"/>
            <a:ext cx="4876800" cy="707886"/>
          </a:xfrm>
          <a:prstGeom prst="rect">
            <a:avLst/>
          </a:prstGeom>
          <a:noFill/>
        </p:spPr>
        <p:txBody>
          <a:bodyPr wrap="square" rtlCol="0">
            <a:spAutoFit/>
          </a:bodyPr>
          <a:lstStyle/>
          <a:p>
            <a:r>
              <a:rPr lang="en-US" sz="4000" dirty="0"/>
              <a:t>Relative Distance</a:t>
            </a:r>
          </a:p>
        </p:txBody>
      </p:sp>
    </p:spTree>
    <p:extLst>
      <p:ext uri="{BB962C8B-B14F-4D97-AF65-F5344CB8AC3E}">
        <p14:creationId xmlns:p14="http://schemas.microsoft.com/office/powerpoint/2010/main" xmlns="" val="68091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loring the Solar System By the end of this session you will: have a  better understanding of the sizes of and relationship between units of  length have. - ppt download">
            <a:extLst>
              <a:ext uri="{FF2B5EF4-FFF2-40B4-BE49-F238E27FC236}">
                <a16:creationId xmlns:a16="http://schemas.microsoft.com/office/drawing/2014/main" xmlns="" id="{9FBBF834-7D3B-43C1-B333-69500D8F3AA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85800"/>
            <a:ext cx="7112000" cy="533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717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mospheres of the planets. @infinityscience2020 - YouTube">
            <a:extLst>
              <a:ext uri="{FF2B5EF4-FFF2-40B4-BE49-F238E27FC236}">
                <a16:creationId xmlns:a16="http://schemas.microsoft.com/office/drawing/2014/main" xmlns="" id="{830F54B2-D7F9-4298-9DD0-53D51D7AE2F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9066" y="1219200"/>
            <a:ext cx="7145867" cy="4019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4914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313B5F-2320-4460-B5DD-F3AC1FD2E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DCF3A2-C48E-4D01-A744-94F9312F2C1D}">
  <ds:schemaRefs>
    <ds:schemaRef ds:uri="http://schemas.microsoft.com/office/2006/documentManagement/types"/>
    <ds:schemaRef ds:uri="http://schemas.microsoft.com/office/2006/metadata/properties"/>
    <ds:schemaRef ds:uri="16a2598a-fe9c-440d-8aa3-12b54edaf5bc"/>
    <ds:schemaRef ds:uri="http://purl.org/dc/terms/"/>
    <ds:schemaRef ds:uri="http://schemas.microsoft.com/office/infopath/2007/PartnerControls"/>
    <ds:schemaRef ds:uri="e8ec4369-50f0-44d0-a25d-2c9496eb6d79"/>
    <ds:schemaRef ds:uri="http://www.w3.org/XML/1998/namespace"/>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045009B-5B35-47FE-B697-938B23342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4018</TotalTime>
  <Words>616</Words>
  <Application>Microsoft Office PowerPoint</Application>
  <PresentationFormat>On-screen Show (4:3)</PresentationFormat>
  <Paragraphs>112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111</cp:revision>
  <cp:lastPrinted>2023-02-16T13:43:17Z</cp:lastPrinted>
  <dcterms:created xsi:type="dcterms:W3CDTF">2022-08-17T18:07:01Z</dcterms:created>
  <dcterms:modified xsi:type="dcterms:W3CDTF">2023-04-16T14:48:50Z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